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92" name="Google Shape;19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31b42435f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31b42435f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631b42435f_1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31b42435f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31b42435f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31b42435f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31b42435f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31b42435f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631b42435f_1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31b42435f_1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31b42435f_1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631b42435f_1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31b42435f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31b42435f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631b42435f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31b42435f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31b42435f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631b42435f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31b42435f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31b42435f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631b42435f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31b42435f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31b42435f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631b42435f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31b42435f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31b42435f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631b42435f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47da59bf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647da59bf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g647da59bfe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647da59bfe_1_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3cd877156_1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3cd877156_1_4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3cd877156_1_4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2f123fdc6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2f123fdc6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62f123fdc6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2f123fdc6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2f123fdc6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62f123fdc6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32492ddf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32492ddf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632492ddf2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3290f7dd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3290f7dd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63290f7dd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290f7dd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290f7dd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63290f7dd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2f123fdc6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2f123fdc6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62f123fdc6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2f123fdc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2f123fdc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62f123fdc6_0_1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32492ddf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32492ddf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632492ddf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47da59bfe_1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47da59bfe_1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647da59bfe_1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2f123fdc6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2f123fdc6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62f123fdc6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215" name="Google Shape;21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47da59bfe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647da59bfe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647da59bfe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g647da59bfe_1_2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3290f7dda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3290f7dda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63290f7dda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290f7dda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290f7dda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63290f7dda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3290f7dd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3290f7dd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63290f7dd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3290f7dda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3290f7dda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63290f7dda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3290f7dda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3290f7dda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63290f7dda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47da59bfe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647da59bfe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647da59bfe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g647da59bfe_1_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63290f7dda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63290f7dda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63290f7dda_0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3290f7dd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3290f7dd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63290f7dda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337715bb5_3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337715bb5_3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6337715bb5_3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4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337715bb5_3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337715bb5_3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6337715bb5_3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3290f7dda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3290f7dda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63290f7dda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63290f7dd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63290f7dd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63290f7dda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47da59bf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647da59bf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647da59bfe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6" name="Google Shape;566;g647da59bfe_1_13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337715a61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337715a61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6337715a61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6337715a61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6337715a61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6337715a61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6337715a6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6337715a6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6337715a61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6337715bb5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6337715bb5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6337715bb5_3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6337715bb5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6337715bb5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6337715bb5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3cd877156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3cd877156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63cd877156_1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1b4243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1b4243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631b42435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337715bb5_3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337715bb5_3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6337715bb5_3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337715bb5_3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337715bb5_3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6337715bb5_3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337715bb5_3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337715bb5_3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6337715bb5_3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6337715bb5_3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6337715bb5_3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6337715bb5_3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3cd877156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3cd87715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63cd877156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47da59bfe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647da59bfe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9" name="Google Shape;669;g647da59bfe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0" name="Google Shape;670;g647da59bfe_1_19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337715bb5_3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337715bb5_3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6337715bb5_3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6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85" name="Google Shape;685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9" name="Google Shape;689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0" name="Google Shape;70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1b42435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31b42435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31b42435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2" name="Google Shape;712;p6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rgbClr val="000000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rgbClr val="000000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713" name="Google Shape;713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31b42435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31b42435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631b42435f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37715a6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37715a6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6337715a6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33a696a5e_4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33a696a5e_4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633a696a5e_4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hyperlink" Target="http://creativecommons.org/licenses/by-nc-sa/4.0/" TargetMode="External"/><Relationship Id="rId8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51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43.png"/><Relationship Id="rId9" Type="http://schemas.openxmlformats.org/officeDocument/2006/relationships/hyperlink" Target="http://www.telenor.bg/" TargetMode="External"/><Relationship Id="rId15" Type="http://schemas.openxmlformats.org/officeDocument/2006/relationships/image" Target="../media/image9.png"/><Relationship Id="rId14" Type="http://schemas.openxmlformats.org/officeDocument/2006/relationships/image" Target="../media/image24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44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28.jp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30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xs-software.com/" TargetMode="External"/><Relationship Id="rId15" Type="http://schemas.openxmlformats.org/officeDocument/2006/relationships/image" Target="../media/image9.png"/><Relationship Id="rId14" Type="http://schemas.openxmlformats.org/officeDocument/2006/relationships/image" Target="../media/image27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35.png"/><Relationship Id="rId7" Type="http://schemas.openxmlformats.org/officeDocument/2006/relationships/hyperlink" Target="http://softuni.bg/" TargetMode="External"/><Relationship Id="rId8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3" Type="http://schemas.openxmlformats.org/officeDocument/2006/relationships/image" Target="../media/image17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5" Type="http://schemas.openxmlformats.org/officeDocument/2006/relationships/image" Target="../media/image36.png"/><Relationship Id="rId14" Type="http://schemas.openxmlformats.org/officeDocument/2006/relationships/image" Target="../media/image16.png"/><Relationship Id="rId16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>
            <p:ph idx="2" type="pic"/>
          </p:nvPr>
        </p:nvSpPr>
        <p:spPr>
          <a:xfrm>
            <a:off x="656629" y="2351427"/>
            <a:ext cx="5439372" cy="23259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398"/>
              <a:buFont typeface="Noto Sans Symbols"/>
              <a:buNone/>
              <a:defRPr b="0" i="0" sz="339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66859" y="1303142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  <a:defRPr sz="3598">
                <a:solidFill>
                  <a:schemeClr val="dk1"/>
                </a:solidFill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2813" y="6057655"/>
            <a:ext cx="2106010" cy="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>
            <p:ph type="title"/>
          </p:nvPr>
        </p:nvSpPr>
        <p:spPr>
          <a:xfrm>
            <a:off x="666859" y="254857"/>
            <a:ext cx="10965303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  <a:defRPr sz="47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" name="Google Shape;24;p2" title="CC-BY-NC-SA License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51416" y="6080062"/>
            <a:ext cx="1437271" cy="502868"/>
          </a:xfrm>
          <a:prstGeom prst="roundRect">
            <a:avLst>
              <a:gd fmla="val 3940" name="adj"/>
            </a:avLst>
          </a:prstGeom>
          <a:solidFill>
            <a:srgbClr val="231F20">
              <a:alpha val="49411"/>
            </a:srgbClr>
          </a:solidFill>
          <a:ln cap="flat" cmpd="sng" w="9525">
            <a:solidFill>
              <a:srgbClr val="F2A818">
                <a:alpha val="49411"/>
              </a:srgbClr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" name="Google Shape;25;p2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98"/>
              <a:buNone/>
              <a:defRPr b="1" sz="19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98"/>
              <a:buNone/>
              <a:defRPr b="1" sz="1798">
                <a:solidFill>
                  <a:srgbClr val="1A33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8"/>
              <a:buNone/>
              <a:defRPr b="1" sz="2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b="1" sz="23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Slide Dark">
  <p:cSld name="Comparison Slide Dar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1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1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1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2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551" y="5206773"/>
            <a:ext cx="958900" cy="118486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Content">
  <p:cSld name="Image and Conte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Noto Sans Symbols"/>
              <a:buNone/>
              <a:defRPr b="0" i="0" sz="21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2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9" name="Google Shape;15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64" y="3048000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160" name="Google Shape;160;p1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8012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161" name="Google Shape;161;p1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5613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162" name="Google Shape;162;p1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2673" y="1253341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163" name="Google Shape;163;p1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3785" y="1297093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164" name="Google Shape;164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612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4"/>
          <p:cNvSpPr/>
          <p:nvPr/>
        </p:nvSpPr>
        <p:spPr>
          <a:xfrm>
            <a:off x="0" y="-40852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4"/>
          <p:cNvSpPr txBox="1"/>
          <p:nvPr>
            <p:ph type="title"/>
          </p:nvPr>
        </p:nvSpPr>
        <p:spPr>
          <a:xfrm>
            <a:off x="188816" y="11072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2" name="Google Shape;172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5696" y="1200162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173" name="Google Shape;173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5464" y="1399789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174" name="Google Shape;174;p1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464" y="2317265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175" name="Google Shape;175;p1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6" t="-168"/>
          <a:stretch/>
        </p:blipFill>
        <p:spPr>
          <a:xfrm>
            <a:off x="7761500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176" name="Google Shape;176;p1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1756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177" name="Google Shape;177;p1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7524" y="4510111"/>
            <a:ext cx="3352800" cy="177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st">
  <p:cSld name="Las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 sz="2798"/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/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2" name="Google Shape;182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96603" y="2384689"/>
            <a:ext cx="3227765" cy="429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5829" y="1319423"/>
            <a:ext cx="1670274" cy="2065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5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Table of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cartoon character&#10;&#10;Description generated with high confidence" id="34" name="Google Shape;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910369" y="1409638"/>
            <a:ext cx="3572162" cy="4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Calibri"/>
              <a:buAutoNum type="arabicPeriod"/>
              <a:defRPr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  <a:defRPr b="1" sz="539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indent="-228600" lvl="0" marL="45720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998"/>
              <a:buNone/>
              <a:defRPr b="1" sz="39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5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Concept">
  <p:cSld name="Important Concep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58" name="Google Shape;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59" name="Google Shape;5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205" y="1792355"/>
            <a:ext cx="915152" cy="406222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6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estions Slide">
  <p:cSld name="Questions Slide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1" i="0" sz="8797" u="none" cap="none" strike="noStrike">
              <a:solidFill>
                <a:srgbClr val="23446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87" y="2222932"/>
            <a:ext cx="3575905" cy="41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7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7" y="1702473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3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8000" y="3776293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8000" y="3775663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48000" y="3776293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7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7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7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7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7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7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7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7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7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50856" y="1702471"/>
            <a:ext cx="1198901" cy="11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9116" y="3776291"/>
            <a:ext cx="1166400" cy="140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28000" y="3776291"/>
            <a:ext cx="1166400" cy="138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668000" y="3775661"/>
            <a:ext cx="1166400" cy="1567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108000" y="3769759"/>
            <a:ext cx="1166400" cy="13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548000" y="3776291"/>
            <a:ext cx="1166400" cy="14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86303" y="3776295"/>
            <a:ext cx="1164654" cy="14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7"/>
          <p:cNvCxnSpPr/>
          <p:nvPr/>
        </p:nvCxnSpPr>
        <p:spPr>
          <a:xfrm>
            <a:off x="3969414" y="3335565"/>
            <a:ext cx="7161786" cy="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7"/>
          <p:cNvCxnSpPr/>
          <p:nvPr/>
        </p:nvCxnSpPr>
        <p:spPr>
          <a:xfrm>
            <a:off x="3969414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7"/>
          <p:cNvCxnSpPr/>
          <p:nvPr/>
        </p:nvCxnSpPr>
        <p:spPr>
          <a:xfrm>
            <a:off x="53640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7"/>
          <p:cNvCxnSpPr/>
          <p:nvPr/>
        </p:nvCxnSpPr>
        <p:spPr>
          <a:xfrm>
            <a:off x="681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7"/>
          <p:cNvCxnSpPr/>
          <p:nvPr/>
        </p:nvCxnSpPr>
        <p:spPr>
          <a:xfrm>
            <a:off x="825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7"/>
          <p:cNvCxnSpPr/>
          <p:nvPr/>
        </p:nvCxnSpPr>
        <p:spPr>
          <a:xfrm>
            <a:off x="9691200" y="332921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7"/>
          <p:cNvCxnSpPr/>
          <p:nvPr/>
        </p:nvCxnSpPr>
        <p:spPr>
          <a:xfrm>
            <a:off x="11131200" y="333556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7"/>
          <p:cNvCxnSpPr/>
          <p:nvPr/>
        </p:nvCxnSpPr>
        <p:spPr>
          <a:xfrm>
            <a:off x="7550307" y="3092995"/>
            <a:ext cx="0" cy="236220"/>
          </a:xfrm>
          <a:prstGeom prst="straightConnector1">
            <a:avLst/>
          </a:prstGeom>
          <a:noFill/>
          <a:ln cap="flat" cmpd="sng" w="25400">
            <a:solidFill>
              <a:srgbClr val="F4C466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rce Code Example">
  <p:cSld name="Source Code Examp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8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190501" y="1196126"/>
            <a:ext cx="11811097" cy="518562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2286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8"/>
          <p:cNvSpPr txBox="1"/>
          <p:nvPr>
            <p:ph idx="2" type="body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34B"/>
              </a:buClr>
              <a:buSzPts val="2398"/>
              <a:buNone/>
              <a:defRPr b="1" sz="2398">
                <a:solidFill>
                  <a:srgbClr val="1A334B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8283" y="232973"/>
            <a:ext cx="2125527" cy="530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portant Example">
  <p:cSld name="Important Examp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9"/>
          <p:cNvPicPr preferRelativeResize="0"/>
          <p:nvPr/>
        </p:nvPicPr>
        <p:blipFill rotWithShape="1">
          <a:blip r:embed="rId2">
            <a:alphaModFix/>
          </a:blip>
          <a:srcRect b="1671" l="0" r="0" t="0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9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119" name="Google Shape;11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027" y="3314704"/>
            <a:ext cx="1260665" cy="279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9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1959073" y="1121144"/>
            <a:ext cx="10036163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Char char="▪"/>
              <a:defRPr>
                <a:solidFill>
                  <a:schemeClr val="dk1"/>
                </a:solidFill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Char char="▪"/>
              <a:defRPr>
                <a:solidFill>
                  <a:schemeClr val="dk1"/>
                </a:solidFill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Char char="▪"/>
              <a:defRPr>
                <a:solidFill>
                  <a:schemeClr val="dk1"/>
                </a:solidFill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Char char="▪"/>
              <a:defRPr>
                <a:solidFill>
                  <a:schemeClr val="dk1"/>
                </a:solidFill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Char char="▪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33037" y="274595"/>
            <a:ext cx="2144287" cy="53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Blank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b="1" i="0" sz="3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oftuni.bg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96.jpg"/><Relationship Id="rId5" Type="http://schemas.openxmlformats.org/officeDocument/2006/relationships/image" Target="../media/image52.png"/><Relationship Id="rId6" Type="http://schemas.openxmlformats.org/officeDocument/2006/relationships/image" Target="../media/image94.png"/><Relationship Id="rId7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1.jp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6.png"/><Relationship Id="rId4" Type="http://schemas.openxmlformats.org/officeDocument/2006/relationships/hyperlink" Target="https://sass-lang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3.png"/><Relationship Id="rId4" Type="http://schemas.openxmlformats.org/officeDocument/2006/relationships/image" Target="../media/image91.jpg"/><Relationship Id="rId5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hyperlink" Target="https://caniuse.com/" TargetMode="External"/><Relationship Id="rId5" Type="http://schemas.openxmlformats.org/officeDocument/2006/relationships/hyperlink" Target="https://postcss.org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mozilla.org/en-US/docs/Web/JavaScript/Reference/Template_literals" TargetMode="External"/><Relationship Id="rId4" Type="http://schemas.openxmlformats.org/officeDocument/2006/relationships/hyperlink" Target="https://github.com/JedWatson/classnames" TargetMode="External"/><Relationship Id="rId5" Type="http://schemas.openxmlformats.org/officeDocument/2006/relationships/image" Target="../media/image60.png"/><Relationship Id="rId6" Type="http://schemas.openxmlformats.org/officeDocument/2006/relationships/image" Target="../media/image6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JedWatson/classnames" TargetMode="External"/><Relationship Id="rId4" Type="http://schemas.openxmlformats.org/officeDocument/2006/relationships/hyperlink" Target="https://developer.mozilla.org/en-US/docs/Web/JavaScript/Reference/Template_literal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Relationship Id="rId4" Type="http://schemas.openxmlformats.org/officeDocument/2006/relationships/image" Target="../media/image70.png"/><Relationship Id="rId5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9.png"/><Relationship Id="rId5" Type="http://schemas.openxmlformats.org/officeDocument/2006/relationships/image" Target="../media/image104.jpg"/><Relationship Id="rId6" Type="http://schemas.openxmlformats.org/officeDocument/2006/relationships/image" Target="../media/image103.png"/><Relationship Id="rId7" Type="http://schemas.openxmlformats.org/officeDocument/2006/relationships/image" Target="../media/image92.png"/><Relationship Id="rId8" Type="http://schemas.openxmlformats.org/officeDocument/2006/relationships/image" Target="../media/image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styled-components.com/" TargetMode="External"/><Relationship Id="rId4" Type="http://schemas.openxmlformats.org/officeDocument/2006/relationships/image" Target="../media/image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developer.mozilla.org/en-US/docs/Web/JavaScript/Reference/Template_literals" TargetMode="External"/><Relationship Id="rId4" Type="http://schemas.openxmlformats.org/officeDocument/2006/relationships/hyperlink" Target="https://developer.mozilla.org/en-US/docs/Web/JavaScript/Reference/Template_literals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Relationship Id="rId4" Type="http://schemas.openxmlformats.org/officeDocument/2006/relationships/image" Target="../media/image8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ithub.com/styled-components/polished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rebassjs.org/" TargetMode="External"/><Relationship Id="rId10" Type="http://schemas.openxmlformats.org/officeDocument/2006/relationships/hyperlink" Target="https://material-ui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reate-react-app.dev/docs" TargetMode="External"/><Relationship Id="rId4" Type="http://schemas.openxmlformats.org/officeDocument/2006/relationships/hyperlink" Target="https://github.com/css-modules/css-modules" TargetMode="External"/><Relationship Id="rId9" Type="http://schemas.openxmlformats.org/officeDocument/2006/relationships/hyperlink" Target="https://reactstrap.github.io/" TargetMode="External"/><Relationship Id="rId5" Type="http://schemas.openxmlformats.org/officeDocument/2006/relationships/hyperlink" Target="http://michelebertoli.github.io/css-in-js/" TargetMode="External"/><Relationship Id="rId6" Type="http://schemas.openxmlformats.org/officeDocument/2006/relationships/hyperlink" Target="https://developer.mozilla.org/en-US/docs/Web/JavaScript/Reference/Template_literals" TargetMode="External"/><Relationship Id="rId7" Type="http://schemas.openxmlformats.org/officeDocument/2006/relationships/hyperlink" Target="https://www.styled-components.com/docs" TargetMode="External"/><Relationship Id="rId8" Type="http://schemas.openxmlformats.org/officeDocument/2006/relationships/hyperlink" Target="https://mxstbr.blog/2016/11/styled-components-magic-explained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hyperlink" Target="https://netpeak.bg/" TargetMode="External"/><Relationship Id="rId10" Type="http://schemas.openxmlformats.org/officeDocument/2006/relationships/image" Target="../media/image30.png"/><Relationship Id="rId13" Type="http://schemas.openxmlformats.org/officeDocument/2006/relationships/hyperlink" Target="https://www.superhosting.bg/" TargetMode="External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infragistics.com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27.png"/><Relationship Id="rId5" Type="http://schemas.openxmlformats.org/officeDocument/2006/relationships/hyperlink" Target="https://www.indeavr.com/en" TargetMode="External"/><Relationship Id="rId6" Type="http://schemas.openxmlformats.org/officeDocument/2006/relationships/image" Target="../media/image33.png"/><Relationship Id="rId7" Type="http://schemas.openxmlformats.org/officeDocument/2006/relationships/hyperlink" Target="https://www.softwaregroup.com/" TargetMode="External"/><Relationship Id="rId8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btech.com/" TargetMode="External"/><Relationship Id="rId10" Type="http://schemas.openxmlformats.org/officeDocument/2006/relationships/image" Target="../media/image51.png"/><Relationship Id="rId13" Type="http://schemas.openxmlformats.org/officeDocument/2006/relationships/hyperlink" Target="http://smartit.bg/" TargetMode="External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eternity.com/" TargetMode="External"/><Relationship Id="rId4" Type="http://schemas.openxmlformats.org/officeDocument/2006/relationships/image" Target="../media/image43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24.png"/><Relationship Id="rId5" Type="http://schemas.openxmlformats.org/officeDocument/2006/relationships/hyperlink" Target="http://codexio.bg" TargetMode="External"/><Relationship Id="rId6" Type="http://schemas.openxmlformats.org/officeDocument/2006/relationships/image" Target="../media/image44.png"/><Relationship Id="rId7" Type="http://schemas.openxmlformats.org/officeDocument/2006/relationships/hyperlink" Target="https://www.liebherr.com/en/deu/start/start-page.html" TargetMode="External"/><Relationship Id="rId8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6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hyperlink" Target="http://softuni.bg/" TargetMode="External"/><Relationship Id="rId13" Type="http://schemas.openxmlformats.org/officeDocument/2006/relationships/image" Target="../media/image101.png"/><Relationship Id="rId12" Type="http://schemas.openxmlformats.org/officeDocument/2006/relationships/hyperlink" Target="http://www.facebook.com/SoftwareUniversit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softuni.bg/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95.png"/><Relationship Id="rId15" Type="http://schemas.openxmlformats.org/officeDocument/2006/relationships/image" Target="../media/image100.png"/><Relationship Id="rId14" Type="http://schemas.openxmlformats.org/officeDocument/2006/relationships/hyperlink" Target="http://forum.softuni.bg/" TargetMode="External"/><Relationship Id="rId5" Type="http://schemas.openxmlformats.org/officeDocument/2006/relationships/hyperlink" Target="https://www.facebook.com/SoftwareUniversity" TargetMode="External"/><Relationship Id="rId6" Type="http://schemas.openxmlformats.org/officeDocument/2006/relationships/hyperlink" Target="http://forum.softuni.bg/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idx="1" type="subTitle"/>
          </p:nvPr>
        </p:nvSpPr>
        <p:spPr>
          <a:xfrm>
            <a:off x="666859" y="1303142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>
                <a:solidFill>
                  <a:srgbClr val="234465"/>
                </a:solidFill>
              </a:rPr>
              <a:t>Styling with React</a:t>
            </a:r>
            <a:endParaRPr>
              <a:solidFill>
                <a:srgbClr val="234465"/>
              </a:solidFill>
            </a:endParaRPr>
          </a:p>
        </p:txBody>
      </p:sp>
      <p:sp>
        <p:nvSpPr>
          <p:cNvPr id="195" name="Google Shape;195;p16"/>
          <p:cNvSpPr txBox="1"/>
          <p:nvPr>
            <p:ph type="title"/>
          </p:nvPr>
        </p:nvSpPr>
        <p:spPr>
          <a:xfrm>
            <a:off x="666859" y="254882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8"/>
              <a:buFont typeface="Calibri"/>
              <a:buNone/>
            </a:pPr>
            <a:r>
              <a:rPr lang="en-US"/>
              <a:t>React Web Applications Master Class</a:t>
            </a:r>
            <a:endParaRPr/>
          </a:p>
        </p:txBody>
      </p:sp>
      <p:sp>
        <p:nvSpPr>
          <p:cNvPr id="196" name="Google Shape;196;p16"/>
          <p:cNvSpPr txBox="1"/>
          <p:nvPr>
            <p:ph idx="3" type="body"/>
          </p:nvPr>
        </p:nvSpPr>
        <p:spPr>
          <a:xfrm>
            <a:off x="8643853" y="5916124"/>
            <a:ext cx="2951518" cy="382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900"/>
              <a:buNone/>
            </a:pPr>
            <a:r>
              <a:rPr lang="en-US"/>
              <a:t>Software University</a:t>
            </a:r>
            <a:endParaRPr/>
          </a:p>
        </p:txBody>
      </p:sp>
      <p:sp>
        <p:nvSpPr>
          <p:cNvPr id="197" name="Google Shape;197;p16"/>
          <p:cNvSpPr txBox="1"/>
          <p:nvPr>
            <p:ph idx="4" type="body"/>
          </p:nvPr>
        </p:nvSpPr>
        <p:spPr>
          <a:xfrm>
            <a:off x="8643853" y="6340279"/>
            <a:ext cx="2951518" cy="3517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http://softuni.bg</a:t>
            </a:r>
            <a:endParaRPr/>
          </a:p>
        </p:txBody>
      </p:sp>
      <p:sp>
        <p:nvSpPr>
          <p:cNvPr id="198" name="Google Shape;198;p16"/>
          <p:cNvSpPr txBox="1"/>
          <p:nvPr>
            <p:ph idx="5" type="body"/>
          </p:nvPr>
        </p:nvSpPr>
        <p:spPr>
          <a:xfrm>
            <a:off x="671147" y="4876800"/>
            <a:ext cx="2951518" cy="5067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-US"/>
              <a:t>SoftUni Team</a:t>
            </a:r>
            <a:endParaRPr/>
          </a:p>
        </p:txBody>
      </p:sp>
      <p:sp>
        <p:nvSpPr>
          <p:cNvPr id="199" name="Google Shape;199;p16"/>
          <p:cNvSpPr txBox="1"/>
          <p:nvPr>
            <p:ph idx="6" type="body"/>
          </p:nvPr>
        </p:nvSpPr>
        <p:spPr>
          <a:xfrm>
            <a:off x="671147" y="5368740"/>
            <a:ext cx="2951518" cy="444793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Technical Trainers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Maintenance (dead code elimination)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Global namespace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Cascading 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Specificity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Optimizations (minification)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Browser Compatibility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and more...</a:t>
            </a:r>
            <a:endParaRPr/>
          </a:p>
        </p:txBody>
      </p:sp>
      <p:sp>
        <p:nvSpPr>
          <p:cNvPr id="273" name="Google Shape;273;p2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Problems with CSS</a:t>
            </a:r>
            <a:endParaRPr/>
          </a:p>
        </p:txBody>
      </p:sp>
      <p:sp>
        <p:nvSpPr>
          <p:cNvPr id="274" name="Google Shape;274;p2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Methodologies</a:t>
            </a:r>
            <a:endParaRPr/>
          </a:p>
        </p:txBody>
      </p:sp>
      <p:sp>
        <p:nvSpPr>
          <p:cNvPr id="281" name="Google Shape;281;p2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318" y="1452697"/>
            <a:ext cx="2676282" cy="16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475" y="3114797"/>
            <a:ext cx="2376550" cy="23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750" y="3726375"/>
            <a:ext cx="3088315" cy="25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425" y="1589575"/>
            <a:ext cx="2196886" cy="22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438" y="4735088"/>
            <a:ext cx="1662113" cy="1662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Methodologies - </a:t>
            </a:r>
            <a:r>
              <a:rPr b="0" lang="en-US"/>
              <a:t>BEM</a:t>
            </a:r>
            <a:endParaRPr b="0"/>
          </a:p>
        </p:txBody>
      </p:sp>
      <p:sp>
        <p:nvSpPr>
          <p:cNvPr id="293" name="Google Shape;293;p2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463" y="1320225"/>
            <a:ext cx="6263066" cy="52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Methodologies - </a:t>
            </a:r>
            <a:r>
              <a:rPr b="0" lang="en-US"/>
              <a:t>BEM</a:t>
            </a:r>
            <a:endParaRPr b="0"/>
          </a:p>
        </p:txBody>
      </p:sp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2128300"/>
            <a:ext cx="7049774" cy="26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713" y="2090200"/>
            <a:ext cx="3764686" cy="26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</a:t>
            </a:r>
            <a:r>
              <a:rPr lang="en-US"/>
              <a:t>Pre-processing</a:t>
            </a:r>
            <a:endParaRPr/>
          </a:p>
        </p:txBody>
      </p:sp>
      <p:sp>
        <p:nvSpPr>
          <p:cNvPr id="310" name="Google Shape;310;p2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1" name="Google Shape;311;p29"/>
          <p:cNvPicPr preferRelativeResize="0"/>
          <p:nvPr/>
        </p:nvPicPr>
        <p:blipFill rotWithShape="1">
          <a:blip r:embed="rId3">
            <a:alphaModFix/>
          </a:blip>
          <a:srcRect b="20883" l="40355" r="40254" t="20667"/>
          <a:stretch/>
        </p:blipFill>
        <p:spPr>
          <a:xfrm>
            <a:off x="5153050" y="2210125"/>
            <a:ext cx="1412299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428" y="5308000"/>
            <a:ext cx="4068225" cy="11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755" y="18364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0530" y="18364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/>
          <p:nvPr/>
        </p:nvSpPr>
        <p:spPr>
          <a:xfrm>
            <a:off x="4402350" y="2837350"/>
            <a:ext cx="674400" cy="4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6641650" y="2837350"/>
            <a:ext cx="674400" cy="4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/>
        </p:nvSpPr>
        <p:spPr>
          <a:xfrm>
            <a:off x="2885263" y="2647200"/>
            <a:ext cx="1082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.scss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>
            <a:off x="7889650" y="2647188"/>
            <a:ext cx="9459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.css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4974975" y="3670900"/>
            <a:ext cx="19119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Pre-processing - </a:t>
            </a:r>
            <a:r>
              <a:rPr b="0" lang="en-US"/>
              <a:t>SASS (SCSS)</a:t>
            </a:r>
            <a:endParaRPr b="0"/>
          </a:p>
        </p:txBody>
      </p:sp>
      <p:sp>
        <p:nvSpPr>
          <p:cNvPr id="326" name="Google Shape;326;p3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SASS adds special features into regular CSS such as: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variables 						$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nested selectors 			&amp;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mixins 							@mixin / @include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functions						@function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extend/inheritance 		@extend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operators						/ * 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276" y="4295330"/>
            <a:ext cx="3214123" cy="2410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0"/>
          <p:cNvSpPr txBox="1"/>
          <p:nvPr/>
        </p:nvSpPr>
        <p:spPr>
          <a:xfrm>
            <a:off x="190400" y="5674800"/>
            <a:ext cx="46590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98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https://sass-lang.com/</a:t>
            </a:r>
            <a:endParaRPr sz="3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</a:t>
            </a:r>
            <a:r>
              <a:rPr lang="en-US"/>
              <a:t>Post-processing</a:t>
            </a:r>
            <a:endParaRPr/>
          </a:p>
        </p:txBody>
      </p:sp>
      <p:sp>
        <p:nvSpPr>
          <p:cNvPr id="336" name="Google Shape;336;p3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287" y="5160801"/>
            <a:ext cx="2749425" cy="14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1"/>
          <p:cNvPicPr preferRelativeResize="0"/>
          <p:nvPr/>
        </p:nvPicPr>
        <p:blipFill rotWithShape="1">
          <a:blip r:embed="rId4">
            <a:alphaModFix/>
          </a:blip>
          <a:srcRect b="20883" l="40355" r="40254" t="20667"/>
          <a:stretch/>
        </p:blipFill>
        <p:spPr>
          <a:xfrm>
            <a:off x="5280113" y="2210087"/>
            <a:ext cx="1412299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618" y="18364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3793" y="18364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1"/>
          <p:cNvSpPr/>
          <p:nvPr/>
        </p:nvSpPr>
        <p:spPr>
          <a:xfrm>
            <a:off x="4529413" y="2837313"/>
            <a:ext cx="674400" cy="4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1"/>
          <p:cNvSpPr/>
          <p:nvPr/>
        </p:nvSpPr>
        <p:spPr>
          <a:xfrm>
            <a:off x="6768713" y="2837313"/>
            <a:ext cx="674400" cy="407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1"/>
          <p:cNvSpPr txBox="1"/>
          <p:nvPr/>
        </p:nvSpPr>
        <p:spPr>
          <a:xfrm>
            <a:off x="3012325" y="2647163"/>
            <a:ext cx="10821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.css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7878088" y="2260975"/>
            <a:ext cx="1832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super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.css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942925" y="3734500"/>
            <a:ext cx="25002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JS </a:t>
            </a:r>
            <a:r>
              <a:rPr b="1" lang="en-US" sz="3600">
                <a:latin typeface="Calibri"/>
                <a:ea typeface="Calibri"/>
                <a:cs typeface="Calibri"/>
                <a:sym typeface="Calibri"/>
              </a:rPr>
              <a:t>compiler</a:t>
            </a:r>
            <a:endParaRPr b="1"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Post-processing - </a:t>
            </a:r>
            <a:r>
              <a:rPr b="0" lang="en-US"/>
              <a:t>PostCSS</a:t>
            </a:r>
            <a:endParaRPr b="0"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300" y="3594575"/>
            <a:ext cx="2838101" cy="280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>
            <p:ph idx="1" type="body"/>
          </p:nvPr>
        </p:nvSpPr>
        <p:spPr>
          <a:xfrm>
            <a:off x="186900" y="1196100"/>
            <a:ext cx="11818200" cy="45633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PostCSS is a tool to transform styles with JS plugins.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autoprefixer - add vendor prefixes (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Can I Use</a:t>
            </a:r>
            <a:r>
              <a:rPr lang="en-U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cssnano - css optimizations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postcss-preset-env - next CSS spec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stylelint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/>
        </p:nvSpPr>
        <p:spPr>
          <a:xfrm>
            <a:off x="190400" y="5674800"/>
            <a:ext cx="46590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98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https://postcss.org</a:t>
            </a:r>
            <a:endParaRPr sz="33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1047750"/>
            <a:ext cx="857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CSS Stylesheets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(plain old)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to Search in Internet</a:t>
            </a:r>
            <a:endParaRPr/>
          </a:p>
        </p:txBody>
      </p: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The course assignments require to </a:t>
            </a:r>
            <a:r>
              <a:rPr lang="en-US">
                <a:solidFill>
                  <a:srgbClr val="1A334B"/>
                </a:solidFill>
              </a:rPr>
              <a:t>search in Internet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00"/>
              <a:buChar char="▪"/>
            </a:pPr>
            <a:r>
              <a:rPr lang="en-US"/>
              <a:t>This is an important part of the learning process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00"/>
              <a:buChar char="▪"/>
            </a:pPr>
            <a:r>
              <a:rPr lang="en-US"/>
              <a:t>Some exercises intentionally have no hints</a:t>
            </a:r>
            <a:endParaRPr/>
          </a:p>
          <a:p>
            <a:pPr indent="-456915" lvl="0" marL="456915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SzPts val="3300"/>
              <a:buChar char="▪"/>
            </a:pPr>
            <a:r>
              <a:rPr lang="en-US"/>
              <a:t>Learn to find solutions!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00"/>
              <a:buChar char="▪"/>
            </a:pPr>
            <a:r>
              <a:rPr lang="en-US"/>
              <a:t>Software development includes</a:t>
            </a:r>
            <a:br>
              <a:rPr lang="en-US"/>
            </a:br>
            <a:r>
              <a:rPr lang="en-US">
                <a:solidFill>
                  <a:srgbClr val="1A334B"/>
                </a:solidFill>
              </a:rPr>
              <a:t>everyday searching and learning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00"/>
              <a:buChar char="▪"/>
            </a:pPr>
            <a:r>
              <a:rPr lang="en-US"/>
              <a:t>No excuses, just </a:t>
            </a:r>
            <a:r>
              <a:rPr lang="en-US">
                <a:solidFill>
                  <a:srgbClr val="1A334B"/>
                </a:solidFill>
              </a:rPr>
              <a:t>learn to study</a:t>
            </a:r>
            <a:r>
              <a:rPr lang="en-US"/>
              <a:t>!</a:t>
            </a:r>
            <a:endParaRPr/>
          </a:p>
          <a:p>
            <a:pPr indent="-380762" lvl="1" marL="989981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3100"/>
              <a:buChar char="▪"/>
            </a:pPr>
            <a:r>
              <a:rPr lang="en-US"/>
              <a:t>Developers learn new technologies, tools, languages every day!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webpack plugins - </a:t>
            </a:r>
            <a:r>
              <a:rPr b="1" lang="en-US"/>
              <a:t>css-loader, style-loader, (</a:t>
            </a:r>
            <a:r>
              <a:rPr b="1" lang="en-US"/>
              <a:t>sass-loader)</a:t>
            </a:r>
            <a:endParaRPr>
              <a:solidFill>
                <a:srgbClr val="ACB4C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</a:t>
            </a:r>
            <a:r>
              <a:rPr lang="en-US"/>
              <a:t>ostcss p</a:t>
            </a:r>
            <a:r>
              <a:rPr lang="en-US"/>
              <a:t>lugins: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autoprefixer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preset-env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normalize (optional)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Hot Module Reload (HMR)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optimized/minified css files in production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separate files for internal and external styles (npm)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 - Under The Hood</a:t>
            </a:r>
            <a:endParaRPr/>
          </a:p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Imports</a:t>
            </a:r>
            <a:endParaRPr/>
          </a:p>
        </p:txBody>
      </p:sp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5750" y="1838312"/>
            <a:ext cx="3910649" cy="2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33" y="1838288"/>
            <a:ext cx="6397867" cy="392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Joining Multiple</a:t>
            </a:r>
            <a:r>
              <a:rPr lang="en-US"/>
              <a:t> Classes</a:t>
            </a:r>
            <a:endParaRPr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className</a:t>
            </a:r>
            <a:r>
              <a:rPr lang="en-US"/>
              <a:t> attribute accepts string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we should use string concatenation to join multiple classes: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ES6 template literals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u="sng">
                <a:solidFill>
                  <a:schemeClr val="hlink"/>
                </a:solidFill>
                <a:hlinkClick r:id="rId4"/>
              </a:rPr>
              <a:t>classnames</a:t>
            </a: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050" y="3489150"/>
            <a:ext cx="10156500" cy="11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050" y="4626425"/>
            <a:ext cx="6365226" cy="19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ES6 Template Literal</a:t>
            </a:r>
            <a:endParaRPr/>
          </a:p>
        </p:txBody>
      </p:sp>
      <p:sp>
        <p:nvSpPr>
          <p:cNvPr id="402" name="Google Shape;402;p3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4400" y="1315600"/>
            <a:ext cx="3850715" cy="50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00" y="1315600"/>
            <a:ext cx="7469598" cy="452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`classnames` Library</a:t>
            </a:r>
            <a:endParaRPr/>
          </a:p>
        </p:txBody>
      </p:sp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194750"/>
            <a:ext cx="5631900" cy="55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4375" y="1194750"/>
            <a:ext cx="3850715" cy="50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available in</a:t>
            </a:r>
            <a:r>
              <a:rPr lang="en-US"/>
              <a:t> react-scripts@2.0.0 and higher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steps to use 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install </a:t>
            </a:r>
            <a:r>
              <a:rPr b="1" lang="en-US"/>
              <a:t>node-sass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file </a:t>
            </a:r>
            <a:r>
              <a:rPr lang="en-US"/>
              <a:t>extension</a:t>
            </a:r>
            <a:r>
              <a:rPr lang="en-US"/>
              <a:t> from </a:t>
            </a:r>
            <a:r>
              <a:rPr b="1" lang="en-US"/>
              <a:t>.css</a:t>
            </a:r>
            <a:r>
              <a:rPr lang="en-US"/>
              <a:t> to </a:t>
            </a:r>
            <a:r>
              <a:rPr b="1" lang="en-US"/>
              <a:t>.scss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any imports in the </a:t>
            </a:r>
            <a:r>
              <a:rPr b="1" lang="en-US"/>
              <a:t>.js</a:t>
            </a:r>
            <a:r>
              <a:rPr lang="en-US"/>
              <a:t> file to </a:t>
            </a:r>
            <a:r>
              <a:rPr lang="en-US"/>
              <a:t>use</a:t>
            </a:r>
            <a:r>
              <a:rPr lang="en-US"/>
              <a:t> </a:t>
            </a:r>
            <a:r>
              <a:rPr b="1" lang="en-US"/>
              <a:t>.scss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</a:t>
            </a:r>
            <a:r>
              <a:rPr lang="en-US"/>
              <a:t>SASS Support</a:t>
            </a:r>
            <a:endParaRPr/>
          </a:p>
        </p:txBody>
      </p:sp>
      <p:sp>
        <p:nvSpPr>
          <p:cNvPr id="421" name="Google Shape;421;p4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partial </a:t>
            </a:r>
            <a:r>
              <a:rPr b="1" lang="en-US"/>
              <a:t>.scss</a:t>
            </a:r>
            <a:r>
              <a:rPr lang="en-US"/>
              <a:t> files must start with </a:t>
            </a:r>
            <a:r>
              <a:rPr b="1" lang="en-US"/>
              <a:t>_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Import </a:t>
            </a:r>
            <a:r>
              <a:rPr b="1" lang="en-US"/>
              <a:t>.scss</a:t>
            </a:r>
            <a:r>
              <a:rPr lang="en-US"/>
              <a:t> files to reuse variables, functions, mixins: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You must prefix imports from </a:t>
            </a:r>
            <a:r>
              <a:rPr b="1" lang="en-US"/>
              <a:t>node_modules</a:t>
            </a:r>
            <a:r>
              <a:rPr lang="en-US"/>
              <a:t> with </a:t>
            </a:r>
            <a:r>
              <a:rPr b="1" lang="en-US"/>
              <a:t>~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Importing SASS Files</a:t>
            </a:r>
            <a:endParaRPr/>
          </a:p>
        </p:txBody>
      </p:sp>
      <p:sp>
        <p:nvSpPr>
          <p:cNvPr id="429" name="Google Shape;429;p4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50" y="2572463"/>
            <a:ext cx="5386350" cy="13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50" y="5025625"/>
            <a:ext cx="91630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share variables between </a:t>
            </a:r>
            <a:r>
              <a:rPr b="1" lang="en-US"/>
              <a:t>.js</a:t>
            </a:r>
            <a:r>
              <a:rPr lang="en-US"/>
              <a:t> and </a:t>
            </a:r>
            <a:r>
              <a:rPr b="1" lang="en-US"/>
              <a:t>.scss</a:t>
            </a:r>
            <a:r>
              <a:rPr lang="en-US"/>
              <a:t>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using the </a:t>
            </a:r>
            <a:r>
              <a:rPr b="1" lang="en-US"/>
              <a:t>:export</a:t>
            </a:r>
            <a:r>
              <a:rPr lang="en-US"/>
              <a:t> directive</a:t>
            </a:r>
            <a:endParaRPr/>
          </a:p>
        </p:txBody>
      </p:sp>
      <p:sp>
        <p:nvSpPr>
          <p:cNvPr id="438" name="Google Shape;438;p4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Exporting SASS Variables</a:t>
            </a:r>
            <a:endParaRPr/>
          </a:p>
        </p:txBody>
      </p:sp>
      <p:sp>
        <p:nvSpPr>
          <p:cNvPr id="439" name="Google Shape;439;p4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50" y="2840525"/>
            <a:ext cx="5067875" cy="28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000" y="3130000"/>
            <a:ext cx="6075601" cy="17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idx="1" type="body"/>
          </p:nvPr>
        </p:nvSpPr>
        <p:spPr>
          <a:xfrm>
            <a:off x="521775" y="3192978"/>
            <a:ext cx="8182500" cy="11943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6000"/>
              <a:t>DEMOS</a:t>
            </a:r>
            <a:endParaRPr b="1" sz="6000"/>
          </a:p>
        </p:txBody>
      </p:sp>
      <p:sp>
        <p:nvSpPr>
          <p:cNvPr id="448" name="Google Shape;448;p4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separate </a:t>
            </a:r>
            <a:r>
              <a:rPr b="1" lang="en-US" sz="3000"/>
              <a:t>.css </a:t>
            </a:r>
            <a:r>
              <a:rPr lang="en-US" sz="3000"/>
              <a:t>file imports with an empty line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place the </a:t>
            </a:r>
            <a:r>
              <a:rPr b="1" lang="en-US" sz="3000"/>
              <a:t>.css</a:t>
            </a:r>
            <a:r>
              <a:rPr lang="en-US" sz="3000"/>
              <a:t> file in the same folder, next to the component/container file. Import it in the </a:t>
            </a:r>
            <a:r>
              <a:rPr b="1" lang="en-US" sz="3000"/>
              <a:t>.js</a:t>
            </a:r>
            <a:r>
              <a:rPr lang="en-US" sz="3000"/>
              <a:t> file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unique class names, naming conventions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don’t reuse same CSS classes across different components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import any third party or common/global styles in </a:t>
            </a:r>
            <a:r>
              <a:rPr b="1" lang="en-US" sz="3000"/>
              <a:t>index.js</a:t>
            </a:r>
            <a:endParaRPr b="1"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classnames</a:t>
            </a:r>
            <a:r>
              <a:rPr lang="en-US" sz="3000"/>
              <a:t> library for conditionally joining class names together or/and ES6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template literal</a:t>
            </a:r>
            <a:r>
              <a:rPr lang="en-US" sz="3000"/>
              <a:t> syntax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Practices!</a:t>
            </a:r>
            <a:endParaRPr/>
          </a:p>
        </p:txBody>
      </p:sp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18" name="Google Shape;218;p18"/>
          <p:cNvSpPr txBox="1"/>
          <p:nvPr>
            <p:ph idx="1" type="body"/>
          </p:nvPr>
        </p:nvSpPr>
        <p:spPr>
          <a:xfrm>
            <a:off x="190391" y="1269404"/>
            <a:ext cx="81825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27037" lvl="0" marL="446087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/>
              <a:t>Basic Concepts</a:t>
            </a:r>
            <a:endParaRPr sz="3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CSS Processors, CSS Methodologies </a:t>
            </a:r>
            <a:endParaRPr sz="1400"/>
          </a:p>
          <a:p>
            <a:pPr indent="-419098" lvl="0" marL="457200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(S)</a:t>
            </a:r>
            <a:r>
              <a:rPr lang="en-US" sz="3000"/>
              <a:t>CSS Stylesheets</a:t>
            </a:r>
            <a:endParaRPr sz="3000"/>
          </a:p>
          <a:p>
            <a:pPr indent="-42703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(S)</a:t>
            </a:r>
            <a:r>
              <a:rPr lang="en-US" sz="3000"/>
              <a:t>CSS Modules</a:t>
            </a:r>
            <a:endParaRPr sz="3000"/>
          </a:p>
          <a:p>
            <a:pPr indent="-427037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Inline Styling</a:t>
            </a:r>
            <a:endParaRPr sz="1400"/>
          </a:p>
          <a:p>
            <a:pPr indent="-420814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CSS in JS</a:t>
            </a:r>
            <a:endParaRPr sz="30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Styled Components</a:t>
            </a:r>
            <a:endParaRPr sz="1400"/>
          </a:p>
          <a:p>
            <a:pPr indent="-420814" lvl="0" marL="446087" rtl="0" algn="l">
              <a:lnSpc>
                <a:spcPct val="121212"/>
              </a:lnSpc>
              <a:spcBef>
                <a:spcPts val="12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React </a:t>
            </a:r>
            <a:r>
              <a:rPr lang="en-US" sz="3000"/>
              <a:t>UI Libraries</a:t>
            </a:r>
            <a:endParaRPr sz="3000"/>
          </a:p>
          <a:p>
            <a:pPr indent="457200" lvl="0" marL="0" rtl="0" algn="l">
              <a:lnSpc>
                <a:spcPct val="1212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Reactstrap</a:t>
            </a:r>
            <a:r>
              <a:rPr lang="en-US" sz="1400"/>
              <a:t>, Material UI, Rebass</a:t>
            </a:r>
            <a:endParaRPr sz="1400"/>
          </a:p>
        </p:txBody>
      </p:sp>
      <p:sp>
        <p:nvSpPr>
          <p:cNvPr id="219" name="Google Shape;219;p18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CSS Modules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available in react-scripts@2.0.0 and higher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steps to use it: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file extension from </a:t>
            </a:r>
            <a:r>
              <a:rPr b="1" lang="en-US"/>
              <a:t>.css</a:t>
            </a:r>
            <a:r>
              <a:rPr lang="en-US"/>
              <a:t> to </a:t>
            </a:r>
            <a:r>
              <a:rPr b="1" lang="en-US"/>
              <a:t>.module.css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change any imports in the </a:t>
            </a:r>
            <a:r>
              <a:rPr b="1" lang="en-US"/>
              <a:t>.js</a:t>
            </a:r>
            <a:r>
              <a:rPr lang="en-US"/>
              <a:t> file to use </a:t>
            </a:r>
            <a:r>
              <a:rPr b="1" lang="en-US"/>
              <a:t>.module.css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use the imported object to assign class names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unique class names (no more global scope issues)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[filename]\_[classname]\_\_[hash]</a:t>
            </a:r>
            <a:endParaRPr/>
          </a:p>
        </p:txBody>
      </p:sp>
      <p:sp>
        <p:nvSpPr>
          <p:cNvPr id="470" name="Google Shape;470;p4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CRA - Built-In Support</a:t>
            </a:r>
            <a:endParaRPr/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Importing CSS Modules</a:t>
            </a:r>
            <a:endParaRPr/>
          </a:p>
        </p:txBody>
      </p:sp>
      <p:sp>
        <p:nvSpPr>
          <p:cNvPr id="478" name="Google Shape;478;p4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9" name="Google Shape;4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238" y="1401700"/>
            <a:ext cx="4009286" cy="20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00" y="1401700"/>
            <a:ext cx="7120556" cy="38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00" y="5499375"/>
            <a:ext cx="8728601" cy="10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Features</a:t>
            </a:r>
            <a:endParaRPr b="0"/>
          </a:p>
        </p:txBody>
      </p:sp>
      <p:sp>
        <p:nvSpPr>
          <p:cNvPr id="488" name="Google Shape;488;p4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48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variables supported with: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/>
              <a:t>@value primary: skyblue;</a:t>
            </a:r>
            <a:endParaRPr b="1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composes</a:t>
            </a:r>
            <a:r>
              <a:rPr lang="en-US"/>
              <a:t> is the official way to extend classes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b="1" lang="en-US"/>
              <a:t>SASS </a:t>
            </a:r>
            <a:r>
              <a:rPr lang="en-US"/>
              <a:t>support</a:t>
            </a:r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75" y="3989750"/>
            <a:ext cx="6468250" cy="201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9"/>
          <p:cNvSpPr txBox="1"/>
          <p:nvPr>
            <p:ph idx="1" type="body"/>
          </p:nvPr>
        </p:nvSpPr>
        <p:spPr>
          <a:xfrm>
            <a:off x="521775" y="3192978"/>
            <a:ext cx="8182500" cy="11943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6000"/>
              <a:t>DEMOS</a:t>
            </a:r>
            <a:endParaRPr b="1" sz="6000"/>
          </a:p>
        </p:txBody>
      </p: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0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</a:t>
            </a:r>
            <a:r>
              <a:rPr b="1" lang="en-US" sz="3000"/>
              <a:t>camelCase </a:t>
            </a:r>
            <a:r>
              <a:rPr lang="en-US" sz="3000"/>
              <a:t>instead</a:t>
            </a:r>
            <a:r>
              <a:rPr b="1" lang="en-US" sz="3000"/>
              <a:t> </a:t>
            </a:r>
            <a:r>
              <a:rPr lang="en-US" sz="3000"/>
              <a:t>of</a:t>
            </a:r>
            <a:r>
              <a:rPr b="1" lang="en-US" sz="3000"/>
              <a:t> kebap-case</a:t>
            </a:r>
            <a:r>
              <a:rPr lang="en-US" sz="3000"/>
              <a:t> for the class names. Hyphens (-) don't play nice with JSX!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avoid composing global styles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0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Practices!</a:t>
            </a:r>
            <a:endParaRPr/>
          </a:p>
        </p:txBody>
      </p:sp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1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Inline Styling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vs JSX</a:t>
            </a:r>
            <a:endParaRPr/>
          </a:p>
        </p:txBody>
      </p:sp>
      <p:sp>
        <p:nvSpPr>
          <p:cNvPr id="519" name="Google Shape;519;p5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0" name="Google Shape;5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5" y="4136850"/>
            <a:ext cx="89725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75" y="1429675"/>
            <a:ext cx="79438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`style` Attribute</a:t>
            </a:r>
            <a:endParaRPr/>
          </a:p>
        </p:txBody>
      </p:sp>
      <p:sp>
        <p:nvSpPr>
          <p:cNvPr id="528" name="Google Shape;528;p5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5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19100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pass an object containing CSS properties and values to the </a:t>
            </a:r>
            <a:r>
              <a:rPr b="1" lang="en-US" sz="3000"/>
              <a:t>style</a:t>
            </a:r>
            <a:r>
              <a:rPr lang="en-US" sz="3000"/>
              <a:t> attribute using JSX expression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any CSS property with a hyphen must be converted to </a:t>
            </a:r>
            <a:r>
              <a:rPr b="1" lang="en-US" sz="3000"/>
              <a:t>camelCase </a:t>
            </a:r>
            <a:r>
              <a:rPr lang="en-US" sz="3000"/>
              <a:t>(font-size is typed as fontSize)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property values should be wrapped in quotes - except unitless props like (order, flex, opacity, zIndex etc).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Props</a:t>
            </a:r>
            <a:endParaRPr/>
          </a:p>
        </p:txBody>
      </p:sp>
      <p:sp>
        <p:nvSpPr>
          <p:cNvPr id="536" name="Google Shape;536;p5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7" name="Google Shape;5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688050"/>
            <a:ext cx="5255025" cy="37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800" y="1688037"/>
            <a:ext cx="6441774" cy="411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Basic Concepts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Vendor Prefixing</a:t>
            </a:r>
            <a:endParaRPr/>
          </a:p>
        </p:txBody>
      </p:sp>
      <p:sp>
        <p:nvSpPr>
          <p:cNvPr id="545" name="Google Shape;545;p5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775" y="1425150"/>
            <a:ext cx="813435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 txBox="1"/>
          <p:nvPr>
            <p:ph idx="1" type="body"/>
          </p:nvPr>
        </p:nvSpPr>
        <p:spPr>
          <a:xfrm>
            <a:off x="521775" y="3192978"/>
            <a:ext cx="8182500" cy="11943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6000"/>
              <a:t>DEMOS</a:t>
            </a:r>
            <a:endParaRPr b="1" sz="6000"/>
          </a:p>
        </p:txBody>
      </p:sp>
      <p:sp>
        <p:nvSpPr>
          <p:cNvPr id="553" name="Google Shape;553;p5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S</a:t>
            </a:r>
            <a:r>
              <a:rPr lang="en-US"/>
              <a:t>tyle is now </a:t>
            </a:r>
            <a:r>
              <a:rPr lang="en-US"/>
              <a:t>part of the</a:t>
            </a:r>
            <a:r>
              <a:rPr lang="en-US"/>
              <a:t> component</a:t>
            </a:r>
            <a:endParaRPr/>
          </a:p>
          <a:p>
            <a:pPr indent="-444372" lvl="0" marL="457200" rtl="0" algn="l"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Using the power of JavaScript for styling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44372" lvl="0" marL="457200" rtl="0" algn="l">
              <a:spcBef>
                <a:spcPts val="60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Hard</a:t>
            </a:r>
            <a:r>
              <a:rPr lang="en-US"/>
              <a:t> to maintain/debug</a:t>
            </a:r>
            <a:endParaRPr/>
          </a:p>
          <a:p>
            <a:pPr indent="-444372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Lack of CSS support</a:t>
            </a:r>
            <a:endParaRPr/>
          </a:p>
          <a:p>
            <a:pPr indent="-444372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No automatic vendor prefixing</a:t>
            </a:r>
            <a:endParaRPr/>
          </a:p>
          <a:p>
            <a:pPr indent="-444372" lvl="0" marL="457200" rtl="0" algn="l">
              <a:spcBef>
                <a:spcPts val="0"/>
              </a:spcBef>
              <a:spcAft>
                <a:spcPts val="0"/>
              </a:spcAft>
              <a:buSzPts val="3398"/>
              <a:buChar char="▪"/>
            </a:pPr>
            <a:r>
              <a:rPr lang="en-US"/>
              <a:t>CSS classes are generally better for performance</a:t>
            </a:r>
            <a:endParaRPr/>
          </a:p>
        </p:txBody>
      </p:sp>
      <p:sp>
        <p:nvSpPr>
          <p:cNvPr id="560" name="Google Shape;560;p57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 &amp; CONS</a:t>
            </a:r>
            <a:endParaRPr/>
          </a:p>
        </p:txBody>
      </p:sp>
      <p:sp>
        <p:nvSpPr>
          <p:cNvPr id="561" name="Google Shape;561;p5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8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CSS in JS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Separation of Concerns</a:t>
            </a:r>
            <a:endParaRPr/>
          </a:p>
        </p:txBody>
      </p:sp>
      <p:sp>
        <p:nvSpPr>
          <p:cNvPr id="575" name="Google Shape;575;p5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6" name="Google Shape;576;p59"/>
          <p:cNvPicPr preferRelativeResize="0"/>
          <p:nvPr/>
        </p:nvPicPr>
        <p:blipFill rotWithShape="1">
          <a:blip r:embed="rId3">
            <a:alphaModFix/>
          </a:blip>
          <a:srcRect b="6568" l="0" r="0" t="21566"/>
          <a:stretch/>
        </p:blipFill>
        <p:spPr>
          <a:xfrm>
            <a:off x="1863425" y="1763475"/>
            <a:ext cx="8465149" cy="45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in JS Libraries</a:t>
            </a:r>
            <a:endParaRPr/>
          </a:p>
        </p:txBody>
      </p:sp>
      <p:sp>
        <p:nvSpPr>
          <p:cNvPr id="583" name="Google Shape;583;p6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4" name="Google Shape;5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438" y="1507550"/>
            <a:ext cx="1945701" cy="19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350" y="1431750"/>
            <a:ext cx="2097300" cy="2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12" y="1332738"/>
            <a:ext cx="1791475" cy="17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60"/>
          <p:cNvPicPr preferRelativeResize="0"/>
          <p:nvPr/>
        </p:nvPicPr>
        <p:blipFill rotWithShape="1">
          <a:blip r:embed="rId6">
            <a:alphaModFix/>
          </a:blip>
          <a:srcRect b="17821" l="26370" r="27324" t="19003"/>
          <a:stretch/>
        </p:blipFill>
        <p:spPr>
          <a:xfrm>
            <a:off x="3962500" y="3977450"/>
            <a:ext cx="1791475" cy="158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0"/>
          <p:cNvPicPr preferRelativeResize="0"/>
          <p:nvPr/>
        </p:nvPicPr>
        <p:blipFill rotWithShape="1">
          <a:blip r:embed="rId7">
            <a:alphaModFix/>
          </a:blip>
          <a:srcRect b="20923" l="9591" r="54456" t="20923"/>
          <a:stretch/>
        </p:blipFill>
        <p:spPr>
          <a:xfrm>
            <a:off x="1035700" y="4759675"/>
            <a:ext cx="1623526" cy="16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9350" y="4383900"/>
            <a:ext cx="2097300" cy="2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0"/>
          <p:cNvPicPr preferRelativeResize="0"/>
          <p:nvPr/>
        </p:nvPicPr>
        <p:blipFill rotWithShape="1">
          <a:blip r:embed="rId9">
            <a:alphaModFix/>
          </a:blip>
          <a:srcRect b="23506" l="0" r="0" t="0"/>
          <a:stretch/>
        </p:blipFill>
        <p:spPr>
          <a:xfrm>
            <a:off x="9350475" y="3895550"/>
            <a:ext cx="2466750" cy="15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/>
          <p:nvPr>
            <p:ph idx="1" type="body"/>
          </p:nvPr>
        </p:nvSpPr>
        <p:spPr>
          <a:xfrm>
            <a:off x="190400" y="5823300"/>
            <a:ext cx="7521300" cy="8826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https://www.styled-components.com/</a:t>
            </a:r>
            <a:endParaRPr/>
          </a:p>
        </p:txBody>
      </p:sp>
      <p:sp>
        <p:nvSpPr>
          <p:cNvPr id="597" name="Google Shape;597;p6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Styled Components</a:t>
            </a:r>
            <a:endParaRPr/>
          </a:p>
        </p:txBody>
      </p:sp>
      <p:sp>
        <p:nvSpPr>
          <p:cNvPr id="598" name="Google Shape;598;p6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200" y="1639875"/>
            <a:ext cx="3654450" cy="36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Features</a:t>
            </a:r>
            <a:endParaRPr/>
          </a:p>
        </p:txBody>
      </p:sp>
      <p:sp>
        <p:nvSpPr>
          <p:cNvPr id="606" name="Google Shape;606;p6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7" name="Google Shape;607;p62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-US" u="sng">
                <a:solidFill>
                  <a:schemeClr val="hlink"/>
                </a:solidFill>
                <a:hlinkClick r:id="rId3"/>
              </a:rPr>
              <a:t>ES6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tagged template literal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full CSS support (</a:t>
            </a:r>
            <a:r>
              <a:rPr lang="en-US"/>
              <a:t>css or object literal syntax</a:t>
            </a:r>
            <a:r>
              <a:rPr lang="en-US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SASS support (nested styles)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extending styles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automatic vendor prefixing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unique class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theme provider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testing - JEST integration, snapshots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React Native support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Props</a:t>
            </a:r>
            <a:endParaRPr/>
          </a:p>
        </p:txBody>
      </p:sp>
      <p:sp>
        <p:nvSpPr>
          <p:cNvPr id="614" name="Google Shape;614;p6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5" name="Google Shape;6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513650"/>
            <a:ext cx="5289925" cy="42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950" y="1513650"/>
            <a:ext cx="6192150" cy="36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CSS Support</a:t>
            </a:r>
            <a:endParaRPr/>
          </a:p>
        </p:txBody>
      </p:sp>
      <p:sp>
        <p:nvSpPr>
          <p:cNvPr id="623" name="Google Shape;623;p6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4" name="Google Shape;6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449" y="1463200"/>
            <a:ext cx="6685101" cy="47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Evolution</a:t>
            </a:r>
            <a:endParaRPr/>
          </a:p>
        </p:txBody>
      </p:sp>
      <p:sp>
        <p:nvSpPr>
          <p:cNvPr id="233" name="Google Shape;233;p2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4" name="Google Shape;2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2228850"/>
            <a:ext cx="56578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Extending</a:t>
            </a:r>
            <a:endParaRPr/>
          </a:p>
        </p:txBody>
      </p:sp>
      <p:sp>
        <p:nvSpPr>
          <p:cNvPr id="631" name="Google Shape;631;p65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2" name="Google Shape;6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413" y="1947500"/>
            <a:ext cx="6305176" cy="425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Attaching</a:t>
            </a:r>
            <a:r>
              <a:rPr lang="en-US"/>
              <a:t> Props</a:t>
            </a:r>
            <a:endParaRPr/>
          </a:p>
        </p:txBody>
      </p:sp>
      <p:sp>
        <p:nvSpPr>
          <p:cNvPr id="639" name="Google Shape;639;p6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0" name="Google Shape;6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00" y="1359700"/>
            <a:ext cx="5027475" cy="27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5150" y="1359700"/>
            <a:ext cx="6509950" cy="251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400" y="4983875"/>
            <a:ext cx="5598950" cy="16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Theme Provider</a:t>
            </a:r>
            <a:endParaRPr/>
          </a:p>
        </p:txBody>
      </p:sp>
      <p:sp>
        <p:nvSpPr>
          <p:cNvPr id="649" name="Google Shape;649;p67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0" name="Google Shape;6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425" y="1136050"/>
            <a:ext cx="6975424" cy="55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8"/>
          <p:cNvSpPr txBox="1"/>
          <p:nvPr>
            <p:ph idx="1" type="body"/>
          </p:nvPr>
        </p:nvSpPr>
        <p:spPr>
          <a:xfrm>
            <a:off x="521775" y="3192978"/>
            <a:ext cx="8182500" cy="11943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6000"/>
              <a:t>DEMOS</a:t>
            </a:r>
            <a:endParaRPr b="1" sz="6000"/>
          </a:p>
        </p:txBody>
      </p:sp>
      <p:sp>
        <p:nvSpPr>
          <p:cNvPr id="657" name="Google Shape;657;p6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1959073" y="1121144"/>
            <a:ext cx="10036200" cy="5276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single </a:t>
            </a:r>
            <a:r>
              <a:rPr b="1" lang="en-US" sz="3000"/>
              <a:t>ThemeProvider</a:t>
            </a:r>
            <a:r>
              <a:rPr lang="en-US" sz="3000"/>
              <a:t> for the entire app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keep the templates clean, </a:t>
            </a:r>
            <a:endParaRPr sz="3000"/>
          </a:p>
          <a:p>
            <a:pPr indent="-419098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</a:t>
            </a:r>
            <a:r>
              <a:rPr b="1" lang="en-US" sz="3000"/>
              <a:t>attrs</a:t>
            </a:r>
            <a:r>
              <a:rPr lang="en-US" sz="3000"/>
              <a:t> to move the common props definition to the styled component</a:t>
            </a:r>
            <a:endParaRPr sz="3000"/>
          </a:p>
          <a:p>
            <a:pPr indent="-419098" lvl="1" marL="9144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</a:t>
            </a:r>
            <a:r>
              <a:rPr b="1" lang="en-US" sz="3000"/>
              <a:t>attrs</a:t>
            </a:r>
            <a:r>
              <a:rPr lang="en-US" sz="3000"/>
              <a:t> and </a:t>
            </a:r>
            <a:r>
              <a:rPr b="1" lang="en-US" sz="3000"/>
              <a:t>className </a:t>
            </a:r>
            <a:r>
              <a:rPr lang="en-US" sz="3000"/>
              <a:t> for integrating with other UI libraries and global class names.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use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polished</a:t>
            </a:r>
            <a:r>
              <a:rPr lang="en-US" sz="3000"/>
              <a:t> library</a:t>
            </a:r>
            <a:endParaRPr sz="3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69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Practices!</a:t>
            </a:r>
            <a:endParaRPr/>
          </a:p>
        </p:txBody>
      </p:sp>
      <p:sp>
        <p:nvSpPr>
          <p:cNvPr id="665" name="Google Shape;665;p6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0"/>
          <p:cNvSpPr txBox="1"/>
          <p:nvPr>
            <p:ph idx="1" type="body"/>
          </p:nvPr>
        </p:nvSpPr>
        <p:spPr>
          <a:xfrm>
            <a:off x="615109" y="4704825"/>
            <a:ext cx="109617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96"/>
              <a:buNone/>
            </a:pPr>
            <a:r>
              <a:rPr lang="en-US"/>
              <a:t>React UI Libraries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1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3"/>
              </a:rPr>
              <a:t>React Docs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CSS Modules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CSS in JS Comparison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ES6 Tagged Template Literal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Styled Components - Docs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8"/>
              </a:rPr>
              <a:t>Styled Components Magic Explained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9"/>
              </a:rPr>
              <a:t>Reactstrap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10"/>
              </a:rPr>
              <a:t>Material UI</a:t>
            </a:r>
            <a:endParaRPr sz="3000"/>
          </a:p>
          <a:p>
            <a:pPr indent="-419100" lvl="0" marL="45720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11"/>
              </a:rPr>
              <a:t>Rebass</a:t>
            </a:r>
            <a:endParaRPr sz="3000"/>
          </a:p>
          <a:p>
            <a:pPr indent="0" lvl="0" marL="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Articles</a:t>
            </a:r>
            <a:endParaRPr/>
          </a:p>
        </p:txBody>
      </p:sp>
      <p:sp>
        <p:nvSpPr>
          <p:cNvPr id="680" name="Google Shape;680;p7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692" name="Google Shape;692;p7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7285" y="1200163"/>
            <a:ext cx="6096599" cy="1314435"/>
          </a:xfrm>
          <a:prstGeom prst="roundRect">
            <a:avLst>
              <a:gd fmla="val 3250" name="adj"/>
            </a:avLst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indeavr" id="693" name="Google Shape;693;p7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7052" y="1399790"/>
            <a:ext cx="5354264" cy="120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oftware group" id="694" name="Google Shape;694;p7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052" y="2317266"/>
            <a:ext cx="66675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¡Ð²ÑÑÐ·Ð°Ð½Ð¾ Ð¸Ð·Ð¾Ð±ÑÐ°Ð¶ÐµÐ½Ð¸Ðµ" id="695" name="Google Shape;695;p7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9014" l="14921" r="15236" t="-168"/>
          <a:stretch/>
        </p:blipFill>
        <p:spPr>
          <a:xfrm>
            <a:off x="7763088" y="2602277"/>
            <a:ext cx="3155182" cy="1654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netpeak" id="696" name="Google Shape;696;p7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83344" y="5230897"/>
            <a:ext cx="7167612" cy="99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Ð ÐµÐ·ÑÐ»ÑÐ°Ñ Ñ Ð¸Ð·Ð¾Ð±ÑÐ°Ð¶ÐµÐ½Ð¸Ðµ Ð·Ð° superhosting png" id="697" name="Google Shape;697;p7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19112" y="4510112"/>
            <a:ext cx="3352800" cy="1777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4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>
                <a:solidFill>
                  <a:schemeClr val="lt2"/>
                </a:solidFill>
              </a:rPr>
              <a:t>СофтУни диамантени партньори</a:t>
            </a:r>
            <a:endParaRPr/>
          </a:p>
        </p:txBody>
      </p:sp>
      <p:pic>
        <p:nvPicPr>
          <p:cNvPr id="703" name="Google Shape;703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1452" y="3048001"/>
            <a:ext cx="4143348" cy="3323785"/>
          </a:xfrm>
          <a:prstGeom prst="roundRect">
            <a:avLst>
              <a:gd fmla="val 3461" name="adj"/>
            </a:avLst>
          </a:prstGeom>
          <a:noFill/>
          <a:ln>
            <a:noFill/>
          </a:ln>
        </p:spPr>
      </p:pic>
      <p:pic>
        <p:nvPicPr>
          <p:cNvPr id="704" name="Google Shape;704;p7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29600" y="1269705"/>
            <a:ext cx="3507028" cy="1450390"/>
          </a:xfrm>
          <a:prstGeom prst="roundRect">
            <a:avLst>
              <a:gd fmla="val 3586" name="adj"/>
            </a:avLst>
          </a:prstGeom>
          <a:noFill/>
          <a:ln>
            <a:noFill/>
          </a:ln>
        </p:spPr>
      </p:pic>
      <p:pic>
        <p:nvPicPr>
          <p:cNvPr id="705" name="Google Shape;705;p7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2" y="4961886"/>
            <a:ext cx="6687589" cy="1466012"/>
          </a:xfrm>
          <a:prstGeom prst="roundRect">
            <a:avLst>
              <a:gd fmla="val 5492" name="adj"/>
            </a:avLst>
          </a:prstGeom>
          <a:noFill/>
          <a:ln>
            <a:noFill/>
          </a:ln>
        </p:spPr>
      </p:pic>
      <p:pic>
        <p:nvPicPr>
          <p:cNvPr id="706" name="Google Shape;706;p7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54261" y="1253342"/>
            <a:ext cx="3537236" cy="1600277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707" name="Google Shape;707;p7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55373" y="1297094"/>
            <a:ext cx="4111472" cy="1740439"/>
          </a:xfrm>
          <a:prstGeom prst="roundRect">
            <a:avLst>
              <a:gd fmla="val 6970" name="adj"/>
            </a:avLst>
          </a:prstGeom>
          <a:noFill/>
          <a:ln>
            <a:noFill/>
          </a:ln>
        </p:spPr>
      </p:pic>
      <p:pic>
        <p:nvPicPr>
          <p:cNvPr id="708" name="Google Shape;708;p7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" y="3323273"/>
            <a:ext cx="6678008" cy="1231632"/>
          </a:xfrm>
          <a:prstGeom prst="roundRect">
            <a:avLst>
              <a:gd fmla="val 659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Evolution</a:t>
            </a:r>
            <a:endParaRPr b="0"/>
          </a:p>
        </p:txBody>
      </p:sp>
      <p:sp>
        <p:nvSpPr>
          <p:cNvPr id="241" name="Google Shape;241;p2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50" y="2648650"/>
            <a:ext cx="421005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100" y="2301938"/>
            <a:ext cx="3788399" cy="274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5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– High-Quality Education, Profession and Job for Software Developers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softuni.bg</a:t>
            </a:r>
            <a:r>
              <a:rPr lang="en-US" sz="2900"/>
              <a:t>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Foundation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http://softuni.foundation/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rgbClr val="234465"/>
                </a:solidFill>
                <a:hlinkClick r:id="rId5"/>
              </a:rPr>
              <a:t>facebook.com/SoftwareUniversity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Software University Forums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 u="sng">
                <a:solidFill>
                  <a:schemeClr val="hlink"/>
                </a:solidFill>
                <a:hlinkClick r:id="rId6"/>
              </a:rPr>
              <a:t>forum.softuni.bg</a:t>
            </a:r>
            <a:endParaRPr sz="28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716" name="Google Shape;716;p75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Software University (SoftUni)</a:t>
            </a:r>
            <a:endParaRPr/>
          </a:p>
        </p:txBody>
      </p:sp>
      <p:pic>
        <p:nvPicPr>
          <p:cNvPr id="717" name="Google Shape;717;p7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56579" y="2707943"/>
            <a:ext cx="2123136" cy="5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5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584432" y="2312861"/>
            <a:ext cx="3051512" cy="406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75">
            <a:hlinkClick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5">
            <a:hlinkClick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CSS Evolution</a:t>
            </a:r>
            <a:endParaRPr/>
          </a:p>
        </p:txBody>
      </p:sp>
      <p:sp>
        <p:nvSpPr>
          <p:cNvPr id="250" name="Google Shape;250;p2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719650"/>
            <a:ext cx="523875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800" y="1719650"/>
            <a:ext cx="48387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Separation of Concerns</a:t>
            </a:r>
            <a:endParaRPr/>
          </a:p>
        </p:txBody>
      </p:sp>
      <p:sp>
        <p:nvSpPr>
          <p:cNvPr id="259" name="Google Shape;259;p2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3">
            <a:alphaModFix/>
          </a:blip>
          <a:srcRect b="19633" l="0" r="50857" t="21567"/>
          <a:stretch/>
        </p:blipFill>
        <p:spPr>
          <a:xfrm>
            <a:off x="3362475" y="1525550"/>
            <a:ext cx="5301000" cy="47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01" y="649100"/>
            <a:ext cx="7434596" cy="55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